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258" r:id="rId2"/>
    <p:sldId id="257" r:id="rId3"/>
    <p:sldId id="259" r:id="rId4"/>
    <p:sldId id="260" r:id="rId5"/>
    <p:sldId id="261" r:id="rId6"/>
    <p:sldId id="267" r:id="rId7"/>
    <p:sldId id="268" r:id="rId8"/>
    <p:sldId id="262" r:id="rId9"/>
    <p:sldId id="263" r:id="rId10"/>
    <p:sldId id="264" r:id="rId11"/>
    <p:sldId id="265" r:id="rId12"/>
    <p:sldId id="266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3681075" cy="7561263"/>
  <p:notesSz cx="6858000" cy="9144000"/>
  <p:defaultTextStyle>
    <a:defPPr>
      <a:defRPr lang="en-US"/>
    </a:defPPr>
    <a:lvl1pPr marL="0" algn="l" defTabSz="1229566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1pPr>
    <a:lvl2pPr marL="614784" algn="l" defTabSz="1229566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2pPr>
    <a:lvl3pPr marL="1229566" algn="l" defTabSz="1229566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3pPr>
    <a:lvl4pPr marL="1844348" algn="l" defTabSz="1229566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4pPr>
    <a:lvl5pPr marL="2459130" algn="l" defTabSz="1229566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5pPr>
    <a:lvl6pPr marL="3073915" algn="l" defTabSz="1229566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6pPr>
    <a:lvl7pPr marL="3688700" algn="l" defTabSz="1229566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7pPr>
    <a:lvl8pPr marL="4303481" algn="l" defTabSz="1229566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8pPr>
    <a:lvl9pPr marL="4918263" algn="l" defTabSz="1229566" rtl="0" eaLnBrk="1" latinLnBrk="0" hangingPunct="1">
      <a:defRPr sz="25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80" autoAdjust="0"/>
  </p:normalViewPr>
  <p:slideViewPr>
    <p:cSldViewPr>
      <p:cViewPr varScale="1">
        <p:scale>
          <a:sx n="76" d="100"/>
          <a:sy n="76" d="100"/>
        </p:scale>
        <p:origin x="-557" y="-72"/>
      </p:cViewPr>
      <p:guideLst>
        <p:guide orient="horz" pos="2383"/>
        <p:guide pos="43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F07385-B095-4B2C-AC50-44C972A7B590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7025" y="685800"/>
            <a:ext cx="62039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AC6B7C-802A-4839-8A19-D40A50F823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8347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AC6B7C-802A-4839-8A19-D40A50F8238B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614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249398" y="1"/>
            <a:ext cx="3431679" cy="756126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48289" y="3948662"/>
            <a:ext cx="5928466" cy="2352394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6147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29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4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59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73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8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303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9182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3648289" y="1596268"/>
            <a:ext cx="5928466" cy="2352394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>
          <a:xfrm>
            <a:off x="5360805" y="7085192"/>
            <a:ext cx="4218330" cy="140022"/>
          </a:xfrm>
        </p:spPr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>
          <a:xfrm>
            <a:off x="9597962" y="7057181"/>
            <a:ext cx="684054" cy="168028"/>
          </a:xfrm>
        </p:spPr>
        <p:txBody>
          <a:bodyPr/>
          <a:lstStyle>
            <a:lvl1pPr algn="r">
              <a:defRPr/>
            </a:lvl1pPr>
          </a:lstStyle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>
          <a:xfrm>
            <a:off x="5358427" y="6941909"/>
            <a:ext cx="4220708" cy="168028"/>
          </a:xfr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18783" y="302813"/>
            <a:ext cx="3078242" cy="64515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4054" y="302813"/>
            <a:ext cx="9006708" cy="64515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054" y="504086"/>
            <a:ext cx="5472430" cy="6301053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260806" y="1"/>
            <a:ext cx="3431679" cy="7561263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1256483" y="7085192"/>
            <a:ext cx="4218330" cy="140022"/>
          </a:xfrm>
        </p:spPr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6158862" y="7057181"/>
            <a:ext cx="798063" cy="168028"/>
          </a:xfrm>
        </p:spPr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254106" y="6941909"/>
            <a:ext cx="4220708" cy="168028"/>
          </a:xfrm>
        </p:spPr>
        <p:txBody>
          <a:bodyPr/>
          <a:lstStyle/>
          <a:p>
            <a:endParaRPr lang="en-IN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684056" y="2016340"/>
            <a:ext cx="4788377" cy="1932322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4060" y="3945155"/>
            <a:ext cx="4788744" cy="1609464"/>
          </a:xfrm>
        </p:spPr>
        <p:txBody>
          <a:bodyPr anchor="t">
            <a:normAutofit/>
          </a:bodyPr>
          <a:lstStyle>
            <a:lvl1pPr marL="0" indent="0" algn="r" defTabSz="1229566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None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057" y="3780633"/>
            <a:ext cx="4674367" cy="2940491"/>
          </a:xfrm>
        </p:spPr>
        <p:txBody>
          <a:bodyPr>
            <a:normAutofit/>
          </a:bodyPr>
          <a:lstStyle>
            <a:lvl1pPr marL="307393" indent="-245912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057" y="504085"/>
            <a:ext cx="4674367" cy="2940491"/>
          </a:xfrm>
        </p:spPr>
        <p:txBody>
          <a:bodyPr>
            <a:normAutofit/>
          </a:bodyPr>
          <a:lstStyle>
            <a:lvl1pPr marL="307393" indent="-245912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7296573" y="504086"/>
            <a:ext cx="4218332" cy="630105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059" y="303463"/>
            <a:ext cx="5358421" cy="453328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614784" indent="0">
              <a:buNone/>
              <a:defRPr sz="2600" b="1"/>
            </a:lvl2pPr>
            <a:lvl3pPr marL="1229566" indent="0">
              <a:buNone/>
              <a:defRPr sz="2500" b="1"/>
            </a:lvl3pPr>
            <a:lvl4pPr marL="1844348" indent="0">
              <a:buNone/>
              <a:defRPr sz="2300" b="1"/>
            </a:lvl4pPr>
            <a:lvl5pPr marL="2459130" indent="0">
              <a:buNone/>
              <a:defRPr sz="2300" b="1"/>
            </a:lvl5pPr>
            <a:lvl6pPr marL="3073915" indent="0">
              <a:buNone/>
              <a:defRPr sz="2300" b="1"/>
            </a:lvl6pPr>
            <a:lvl7pPr marL="3688700" indent="0">
              <a:buNone/>
              <a:defRPr sz="2300" b="1"/>
            </a:lvl7pPr>
            <a:lvl8pPr marL="4303481" indent="0">
              <a:buNone/>
              <a:defRPr sz="2300" b="1"/>
            </a:lvl8pPr>
            <a:lvl9pPr marL="4918263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059" y="744536"/>
            <a:ext cx="5358421" cy="2784057"/>
          </a:xfrm>
        </p:spPr>
        <p:txBody>
          <a:bodyPr anchor="t">
            <a:normAutofit/>
          </a:bodyPr>
          <a:lstStyle>
            <a:lvl1pPr marL="307393" indent="-245912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 baseline="0"/>
            </a:lvl4pPr>
            <a:lvl5pPr>
              <a:buFont typeface="Wingdings" pitchFamily="2" charset="2"/>
              <a:buChar char="§"/>
              <a:defRPr sz="2000"/>
            </a:lvl5pPr>
            <a:lvl6pPr>
              <a:buFont typeface="Wingdings" pitchFamily="2" charset="2"/>
              <a:buChar char="§"/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4056" y="3780634"/>
            <a:ext cx="5358421" cy="453328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614784" indent="0">
              <a:buNone/>
              <a:defRPr sz="2600" b="1"/>
            </a:lvl2pPr>
            <a:lvl3pPr marL="1229566" indent="0">
              <a:buNone/>
              <a:defRPr sz="2500" b="1"/>
            </a:lvl3pPr>
            <a:lvl4pPr marL="1844348" indent="0">
              <a:buNone/>
              <a:defRPr sz="2300" b="1"/>
            </a:lvl4pPr>
            <a:lvl5pPr marL="2459130" indent="0">
              <a:buNone/>
              <a:defRPr sz="2300" b="1"/>
            </a:lvl5pPr>
            <a:lvl6pPr marL="3073915" indent="0">
              <a:buNone/>
              <a:defRPr sz="2300" b="1"/>
            </a:lvl6pPr>
            <a:lvl7pPr marL="3688700" indent="0">
              <a:buNone/>
              <a:defRPr sz="2300" b="1"/>
            </a:lvl7pPr>
            <a:lvl8pPr marL="4303481" indent="0">
              <a:buNone/>
              <a:defRPr sz="2300" b="1"/>
            </a:lvl8pPr>
            <a:lvl9pPr marL="4918263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4056" y="4233963"/>
            <a:ext cx="5358421" cy="2773126"/>
          </a:xfrm>
        </p:spPr>
        <p:txBody>
          <a:bodyPr anchor="t">
            <a:normAutofit/>
          </a:bodyPr>
          <a:lstStyle>
            <a:lvl1pPr marL="307393" indent="-245912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7296573" y="504086"/>
            <a:ext cx="4218332" cy="630105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6442" y="504086"/>
            <a:ext cx="5928466" cy="630105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52611" y="1848313"/>
            <a:ext cx="3762295" cy="2067093"/>
          </a:xfrm>
        </p:spPr>
        <p:txBody>
          <a:bodyPr anchor="b">
            <a:normAutofit/>
          </a:bodyPr>
          <a:lstStyle>
            <a:lvl1pPr algn="r">
              <a:defRPr sz="26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038" y="1848311"/>
            <a:ext cx="7032073" cy="3864647"/>
          </a:xfrm>
        </p:spPr>
        <p:txBody>
          <a:bodyPr>
            <a:normAutofit/>
          </a:bodyPr>
          <a:lstStyle>
            <a:lvl1pPr marL="307393" indent="-245912"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08646" y="3916663"/>
            <a:ext cx="3306259" cy="1796297"/>
          </a:xfrm>
        </p:spPr>
        <p:txBody>
          <a:bodyPr anchor="t">
            <a:normAutofit/>
          </a:bodyPr>
          <a:lstStyle>
            <a:lvl1pPr marL="0" indent="0" algn="r">
              <a:buNone/>
              <a:defRPr sz="1600">
                <a:solidFill>
                  <a:schemeClr val="tx2"/>
                </a:solidFill>
              </a:defRPr>
            </a:lvl1pPr>
            <a:lvl2pPr marL="614784" indent="0">
              <a:buNone/>
              <a:defRPr sz="1600"/>
            </a:lvl2pPr>
            <a:lvl3pPr marL="1229566" indent="0">
              <a:buNone/>
              <a:defRPr sz="1400"/>
            </a:lvl3pPr>
            <a:lvl4pPr marL="1844348" indent="0">
              <a:buNone/>
              <a:defRPr sz="1200"/>
            </a:lvl4pPr>
            <a:lvl5pPr marL="2459130" indent="0">
              <a:buNone/>
              <a:defRPr sz="1200"/>
            </a:lvl5pPr>
            <a:lvl6pPr marL="3073915" indent="0">
              <a:buNone/>
              <a:defRPr sz="1200"/>
            </a:lvl6pPr>
            <a:lvl7pPr marL="3688700" indent="0">
              <a:buNone/>
              <a:defRPr sz="1200"/>
            </a:lvl7pPr>
            <a:lvl8pPr marL="4303481" indent="0">
              <a:buNone/>
              <a:defRPr sz="1200"/>
            </a:lvl8pPr>
            <a:lvl9pPr marL="491826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6046" y="1848311"/>
            <a:ext cx="7027509" cy="3864647"/>
          </a:xfrm>
        </p:spPr>
        <p:txBody>
          <a:bodyPr/>
          <a:lstStyle>
            <a:lvl1pPr marL="0" indent="0">
              <a:buNone/>
              <a:defRPr sz="4400"/>
            </a:lvl1pPr>
            <a:lvl2pPr marL="614784" indent="0">
              <a:buNone/>
              <a:defRPr sz="3800"/>
            </a:lvl2pPr>
            <a:lvl3pPr marL="1229566" indent="0">
              <a:buNone/>
              <a:defRPr sz="3200"/>
            </a:lvl3pPr>
            <a:lvl4pPr marL="1844348" indent="0">
              <a:buNone/>
              <a:defRPr sz="2600"/>
            </a:lvl4pPr>
            <a:lvl5pPr marL="2459130" indent="0">
              <a:buNone/>
              <a:defRPr sz="2600"/>
            </a:lvl5pPr>
            <a:lvl6pPr marL="3073915" indent="0">
              <a:buNone/>
              <a:defRPr sz="2600"/>
            </a:lvl6pPr>
            <a:lvl7pPr marL="3688700" indent="0">
              <a:buNone/>
              <a:defRPr sz="2600"/>
            </a:lvl7pPr>
            <a:lvl8pPr marL="4303481" indent="0">
              <a:buNone/>
              <a:defRPr sz="2600"/>
            </a:lvl8pPr>
            <a:lvl9pPr marL="4918263" indent="0">
              <a:buNone/>
              <a:defRPr sz="2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7752611" y="1848311"/>
            <a:ext cx="3762295" cy="2068350"/>
          </a:xfrm>
        </p:spPr>
        <p:txBody>
          <a:bodyPr anchor="b">
            <a:normAutofit/>
          </a:bodyPr>
          <a:lstStyle>
            <a:lvl1pPr algn="r">
              <a:defRPr sz="26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8208646" y="3916663"/>
            <a:ext cx="3306259" cy="1796297"/>
          </a:xfrm>
        </p:spPr>
        <p:txBody>
          <a:bodyPr anchor="t">
            <a:normAutofit/>
          </a:bodyPr>
          <a:lstStyle>
            <a:lvl1pPr marL="0" indent="0" algn="r">
              <a:buNone/>
              <a:defRPr sz="1600">
                <a:solidFill>
                  <a:schemeClr val="tx2"/>
                </a:solidFill>
              </a:defRPr>
            </a:lvl1pPr>
            <a:lvl2pPr marL="614784" indent="0">
              <a:buNone/>
              <a:defRPr sz="1600"/>
            </a:lvl2pPr>
            <a:lvl3pPr marL="1229566" indent="0">
              <a:buNone/>
              <a:defRPr sz="1400"/>
            </a:lvl3pPr>
            <a:lvl4pPr marL="1844348" indent="0">
              <a:buNone/>
              <a:defRPr sz="1200"/>
            </a:lvl4pPr>
            <a:lvl5pPr marL="2459130" indent="0">
              <a:buNone/>
              <a:defRPr sz="1200"/>
            </a:lvl5pPr>
            <a:lvl6pPr marL="3073915" indent="0">
              <a:buNone/>
              <a:defRPr sz="1200"/>
            </a:lvl6pPr>
            <a:lvl7pPr marL="3688700" indent="0">
              <a:buNone/>
              <a:defRPr sz="1200"/>
            </a:lvl7pPr>
            <a:lvl8pPr marL="4303481" indent="0">
              <a:buNone/>
              <a:defRPr sz="1200"/>
            </a:lvl8pPr>
            <a:lvl9pPr marL="491826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phere2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3201850" y="1"/>
            <a:ext cx="479237" cy="756126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96573" y="504086"/>
            <a:ext cx="4218332" cy="6301053"/>
          </a:xfrm>
          <a:prstGeom prst="rect">
            <a:avLst/>
          </a:prstGeom>
        </p:spPr>
        <p:txBody>
          <a:bodyPr vert="horz" lIns="122957" tIns="61478" rIns="122957" bIns="6147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054" y="504086"/>
            <a:ext cx="5472430" cy="6301053"/>
          </a:xfrm>
          <a:prstGeom prst="rect">
            <a:avLst/>
          </a:prstGeom>
        </p:spPr>
        <p:txBody>
          <a:bodyPr vert="horz" lIns="122957" tIns="61478" rIns="122957" bIns="61478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28916" y="7057181"/>
            <a:ext cx="798063" cy="168028"/>
          </a:xfrm>
          <a:prstGeom prst="rect">
            <a:avLst/>
          </a:prstGeom>
        </p:spPr>
        <p:txBody>
          <a:bodyPr vert="horz" lIns="122957" tIns="61478" rIns="122957" bIns="61478" rtlCol="0" anchor="ctr"/>
          <a:lstStyle>
            <a:lvl1pPr algn="ctr"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3EBE5C0-B490-4DAB-A482-4249B04D4131}" type="slidenum">
              <a:rPr lang="en-IN" smtClean="0"/>
              <a:t>‹#›</a:t>
            </a:fld>
            <a:endParaRPr lang="en-IN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2"/>
          </p:nvPr>
        </p:nvSpPr>
        <p:spPr>
          <a:xfrm>
            <a:off x="7296584" y="7085192"/>
            <a:ext cx="4218330" cy="140022"/>
          </a:xfrm>
          <a:prstGeom prst="rect">
            <a:avLst/>
          </a:prstGeom>
        </p:spPr>
        <p:txBody>
          <a:bodyPr vert="horz" lIns="122957" tIns="61478" rIns="122957" bIns="61478" rtlCol="0" anchor="ctr"/>
          <a:lstStyle>
            <a:lvl1pPr algn="r"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8350942-8284-4AD7-B33E-2481E7A91FD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7294208" y="6941909"/>
            <a:ext cx="4220708" cy="168028"/>
          </a:xfrm>
          <a:prstGeom prst="rect">
            <a:avLst/>
          </a:prstGeom>
        </p:spPr>
        <p:txBody>
          <a:bodyPr vert="horz" lIns="122957" tIns="61478" rIns="122957" bIns="61478" rtlCol="0" anchor="b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txStyles>
    <p:titleStyle>
      <a:lvl1pPr algn="r" defTabSz="1229566" rtl="0" eaLnBrk="1" latinLnBrk="0" hangingPunct="1">
        <a:spcBef>
          <a:spcPct val="0"/>
        </a:spcBef>
        <a:buNone/>
        <a:defRPr sz="3800" kern="1200">
          <a:gradFill>
            <a:gsLst>
              <a:gs pos="0">
                <a:schemeClr val="tx1">
                  <a:lumMod val="50000"/>
                </a:schemeClr>
              </a:gs>
              <a:gs pos="61000">
                <a:schemeClr val="tx1"/>
              </a:gs>
            </a:gsLst>
            <a:lin ang="5400000" scaled="0"/>
          </a:gradFill>
          <a:effectLst/>
          <a:latin typeface="+mj-lt"/>
          <a:ea typeface="+mj-ea"/>
          <a:cs typeface="+mj-cs"/>
        </a:defRPr>
      </a:lvl1pPr>
    </p:titleStyle>
    <p:bodyStyle>
      <a:lvl1pPr marL="245912" indent="-245912" algn="l" defTabSz="1229566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5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53304" indent="-245912" algn="l" defTabSz="1229566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799217" indent="-245912" algn="l" defTabSz="1229566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045131" indent="-245912" algn="l" defTabSz="1229566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291045" indent="-245912" algn="l" defTabSz="1229566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536957" indent="-245912" algn="l" defTabSz="1229566" rtl="0" eaLnBrk="1" latinLnBrk="0" hangingPunct="1">
        <a:spcBef>
          <a:spcPts val="386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82870" indent="-245912" algn="l" defTabSz="1229566" rtl="0" eaLnBrk="1" latinLnBrk="0" hangingPunct="1">
        <a:spcBef>
          <a:spcPts val="386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028784" indent="-245912" algn="l" defTabSz="1229566" rtl="0" eaLnBrk="1" latinLnBrk="0" hangingPunct="1">
        <a:spcBef>
          <a:spcPts val="386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274698" indent="-245912" algn="l" defTabSz="1229566" rtl="0" eaLnBrk="1" latinLnBrk="0" hangingPunct="1">
        <a:spcBef>
          <a:spcPts val="386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29566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614784" algn="l" defTabSz="1229566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229566" algn="l" defTabSz="1229566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844348" algn="l" defTabSz="1229566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4pPr>
      <a:lvl5pPr marL="2459130" algn="l" defTabSz="1229566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5pPr>
      <a:lvl6pPr marL="3073915" algn="l" defTabSz="1229566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6pPr>
      <a:lvl7pPr marL="3688700" algn="l" defTabSz="1229566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7pPr>
      <a:lvl8pPr marL="4303481" algn="l" defTabSz="1229566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8pPr>
      <a:lvl9pPr marL="4918263" algn="l" defTabSz="1229566" rtl="0" eaLnBrk="1" latinLnBrk="0" hangingPunct="1">
        <a:defRPr sz="2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401" y="121187"/>
            <a:ext cx="2372406" cy="1571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1223913" y="1836415"/>
            <a:ext cx="11017224" cy="55846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2400" b="1" dirty="0">
                <a:solidFill>
                  <a:srgbClr val="00B0F0"/>
                </a:solidFill>
                <a:latin typeface="Arial Black" panose="020B0A04020102020204" pitchFamily="34" charset="0"/>
              </a:rPr>
              <a:t>Decentralized Voting  System Using </a:t>
            </a:r>
            <a:r>
              <a:rPr lang="en-IN" sz="2400" b="1" dirty="0" err="1">
                <a:solidFill>
                  <a:srgbClr val="00B0F0"/>
                </a:solidFill>
                <a:latin typeface="Arial Black" panose="020B0A04020102020204" pitchFamily="34" charset="0"/>
              </a:rPr>
              <a:t>Ethereum</a:t>
            </a:r>
            <a:r>
              <a:rPr lang="en-IN" sz="2400" b="1" dirty="0">
                <a:solidFill>
                  <a:srgbClr val="00B0F0"/>
                </a:solidFill>
                <a:latin typeface="Arial Black" panose="020B0A04020102020204" pitchFamily="34" charset="0"/>
              </a:rPr>
              <a:t> </a:t>
            </a:r>
            <a:r>
              <a:rPr lang="en-IN" sz="2400" b="1" dirty="0" err="1">
                <a:solidFill>
                  <a:srgbClr val="00B0F0"/>
                </a:solidFill>
                <a:latin typeface="Arial Black" panose="020B0A04020102020204" pitchFamily="34" charset="0"/>
              </a:rPr>
              <a:t>Blockchain</a:t>
            </a:r>
            <a:r>
              <a:rPr lang="en-IN" sz="2400" b="1" dirty="0">
                <a:solidFill>
                  <a:srgbClr val="00B0F0"/>
                </a:solidFill>
                <a:latin typeface="Arial Black" panose="020B0A04020102020204" pitchFamily="34" charset="0"/>
              </a:rPr>
              <a:t> For   Transparent  Elections</a:t>
            </a:r>
          </a:p>
          <a:p>
            <a:pPr>
              <a:lnSpc>
                <a:spcPct val="150000"/>
              </a:lnSpc>
            </a:pPr>
            <a:endParaRPr lang="en-IN" sz="1600" dirty="0"/>
          </a:p>
          <a:p>
            <a:pPr algn="ctr">
              <a:lnSpc>
                <a:spcPct val="150000"/>
              </a:lnSpc>
            </a:pPr>
            <a:r>
              <a:rPr lang="en-US" sz="2000" dirty="0"/>
              <a:t> </a:t>
            </a:r>
            <a:r>
              <a:rPr lang="en-US" sz="2000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MCA –II (</a:t>
            </a:r>
            <a:r>
              <a:rPr lang="en-US" sz="2000" b="1" dirty="0" err="1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sem</a:t>
            </a:r>
            <a:r>
              <a:rPr lang="en-US" sz="2000" b="1" dirty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-III) Year Research Project Presentation</a:t>
            </a:r>
          </a:p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bg2">
                    <a:lumMod val="90000"/>
                  </a:schemeClr>
                </a:solidFill>
              </a:rPr>
              <a:t>-------------------------------------------------------------------------------------------------------</a:t>
            </a:r>
            <a:endParaRPr lang="en-IN" sz="1600" dirty="0"/>
          </a:p>
          <a:p>
            <a:pPr algn="ctr">
              <a:lnSpc>
                <a:spcPct val="150000"/>
              </a:lnSpc>
            </a:pPr>
            <a:r>
              <a:rPr lang="en-US" sz="2000" b="1" dirty="0"/>
              <a:t>PRESENTED BY : Mr. </a:t>
            </a:r>
            <a:r>
              <a:rPr lang="en-US" sz="2000" b="1" dirty="0" err="1"/>
              <a:t>Mangesh</a:t>
            </a:r>
            <a:r>
              <a:rPr lang="en-US" sz="2000" b="1" dirty="0"/>
              <a:t> Sunil </a:t>
            </a:r>
            <a:r>
              <a:rPr lang="en-US" sz="2000" b="1" dirty="0" err="1"/>
              <a:t>Ingale</a:t>
            </a:r>
            <a:r>
              <a:rPr lang="en-US" sz="2000" b="1" dirty="0"/>
              <a:t>.</a:t>
            </a:r>
          </a:p>
          <a:p>
            <a:pPr algn="ctr">
              <a:lnSpc>
                <a:spcPct val="150000"/>
              </a:lnSpc>
            </a:pPr>
            <a:r>
              <a:rPr lang="en-US" sz="2000" b="1" dirty="0" smtClean="0"/>
              <a:t>      GUIDED </a:t>
            </a:r>
            <a:r>
              <a:rPr lang="en-US" sz="2000" b="1" dirty="0"/>
              <a:t>BY        : Asst. Prof. Ms. </a:t>
            </a:r>
            <a:r>
              <a:rPr lang="en-US" sz="2000" b="1" dirty="0" err="1"/>
              <a:t>Reeta</a:t>
            </a:r>
            <a:r>
              <a:rPr lang="en-US" sz="2000" b="1" dirty="0"/>
              <a:t> </a:t>
            </a:r>
            <a:r>
              <a:rPr lang="en-US" sz="2000" b="1" dirty="0" smtClean="0"/>
              <a:t>V. </a:t>
            </a:r>
            <a:r>
              <a:rPr lang="en-US" sz="2000" b="1" dirty="0" err="1"/>
              <a:t>Patil</a:t>
            </a:r>
            <a:r>
              <a:rPr lang="en-US" sz="2000" b="1" dirty="0"/>
              <a:t>. </a:t>
            </a:r>
            <a:endParaRPr lang="en-US" sz="2000" b="1" dirty="0" smtClean="0"/>
          </a:p>
          <a:p>
            <a:pPr>
              <a:lnSpc>
                <a:spcPct val="150000"/>
              </a:lnSpc>
            </a:pPr>
            <a:r>
              <a:rPr lang="en-US" sz="2000" b="1" dirty="0" smtClean="0"/>
              <a:t>		            HEAD </a:t>
            </a:r>
            <a:r>
              <a:rPr lang="en-US" sz="2000" b="1" dirty="0"/>
              <a:t>OF DEP.   : Dr. Prof. Dinesh D. </a:t>
            </a:r>
            <a:r>
              <a:rPr lang="en-US" sz="2000" b="1" dirty="0" err="1"/>
              <a:t>Puri</a:t>
            </a:r>
            <a:r>
              <a:rPr lang="en-US" sz="2000" b="1" dirty="0"/>
              <a:t>.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DEPARTMENT OF COMPUTER APPICATIONS</a:t>
            </a:r>
            <a:endParaRPr lang="en-IN" sz="20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SSBT’s COLLEGE OF ENGINEERING AND TECHNOLOGY </a:t>
            </a:r>
            <a:r>
              <a:rPr lang="en-IN" sz="20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BAMBHORI, JALGAON - 425 001 (MS)</a:t>
            </a:r>
            <a:r>
              <a:rPr lang="en-IN" sz="20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2025–2026</a:t>
            </a:r>
            <a:endParaRPr lang="en-IN" sz="16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636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15801" y="1170520"/>
            <a:ext cx="10513169" cy="5955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Blockchain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Voting Overview: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Studies show </a:t>
            </a: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blockchain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improves transparency, immutability, and auditability in e-voting.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Ethereum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-based Voting Models: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Research highlights use of smart contracts for secure vote casting,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automated tallying, and tamper-proof storage.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Security &amp; Privacy Techniques: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Literature emphasizes cryptographic tools like zero-knowledge proofs,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encryption, and anonymity schemes to protect voter identity.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End-to-End Verifiability: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Papers propose systems where voters can verify their votes without revealing personal data.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Scalability &amp; Performance Issues: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Many studies point out </a:t>
            </a: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Ethereum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gas cost, transaction speed, and scalability limitations.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Identity &amp; Authentication: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Research includes digital ID integration, PKI-based authentication, and prevention of double-voting.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Challenges Identified: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Privacy leakage on public chains, coercion resistance, usability issues, and regulatory barriers.</a:t>
            </a:r>
          </a:p>
        </p:txBody>
      </p:sp>
      <p:sp>
        <p:nvSpPr>
          <p:cNvPr id="3" name="Rectangle 2"/>
          <p:cNvSpPr/>
          <p:nvPr/>
        </p:nvSpPr>
        <p:spPr>
          <a:xfrm>
            <a:off x="4248249" y="396255"/>
            <a:ext cx="44834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800" b="1" i="1" dirty="0">
                <a:solidFill>
                  <a:srgbClr val="00B0F0"/>
                </a:solidFill>
                <a:latin typeface="Arial Black" pitchFamily="34" charset="0"/>
              </a:rPr>
              <a:t>LITERATURE SURVEY</a:t>
            </a:r>
            <a:endParaRPr lang="en-IN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561" y="2124447"/>
            <a:ext cx="5904731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1958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647849" y="1150788"/>
            <a:ext cx="4464496" cy="63555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IN" sz="2000" b="1" dirty="0"/>
              <a:t>Voter</a:t>
            </a:r>
            <a:endParaRPr lang="en-IN" sz="2000" dirty="0"/>
          </a:p>
          <a:p>
            <a:r>
              <a:rPr lang="en-IN" sz="2000" dirty="0"/>
              <a:t> </a:t>
            </a:r>
            <a:r>
              <a:rPr lang="en-IN" sz="2000" dirty="0" smtClean="0"/>
              <a:t>     Registers and authenticates</a:t>
            </a:r>
          </a:p>
          <a:p>
            <a:r>
              <a:rPr lang="en-IN" sz="2000" dirty="0" smtClean="0"/>
              <a:t>      Casts </a:t>
            </a:r>
            <a:r>
              <a:rPr lang="en-IN" sz="2000" dirty="0"/>
              <a:t>vote securely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IN" sz="2000" b="1" dirty="0" smtClean="0"/>
              <a:t>User Interface (Web / Mobile </a:t>
            </a:r>
            <a:r>
              <a:rPr lang="en-IN" sz="2000" b="1" dirty="0" err="1" smtClean="0"/>
              <a:t>DApp</a:t>
            </a:r>
            <a:r>
              <a:rPr lang="en-IN" sz="2000" b="1" dirty="0" smtClean="0"/>
              <a:t>)</a:t>
            </a:r>
            <a:endParaRPr lang="en-IN" sz="2000" dirty="0" smtClean="0"/>
          </a:p>
          <a:p>
            <a:r>
              <a:rPr lang="en-IN" sz="2000" dirty="0" smtClean="0"/>
              <a:t>      Provides </a:t>
            </a:r>
            <a:r>
              <a:rPr lang="en-IN" sz="2000" dirty="0"/>
              <a:t>voting dashboard</a:t>
            </a:r>
          </a:p>
          <a:p>
            <a:r>
              <a:rPr lang="en-IN" sz="2000" dirty="0" smtClean="0"/>
              <a:t>      Connects </a:t>
            </a:r>
            <a:r>
              <a:rPr lang="en-IN" sz="2000" dirty="0"/>
              <a:t>voter wallet (</a:t>
            </a:r>
            <a:r>
              <a:rPr lang="en-IN" sz="2000" smtClean="0"/>
              <a:t>MetaMask</a:t>
            </a:r>
            <a:r>
              <a:rPr lang="en-IN" sz="2000" dirty="0"/>
              <a:t>)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IN" sz="2000" b="1" dirty="0"/>
              <a:t>Authentication Module</a:t>
            </a:r>
            <a:endParaRPr lang="en-IN" sz="2000" dirty="0"/>
          </a:p>
          <a:p>
            <a:r>
              <a:rPr lang="en-IN" sz="2000" dirty="0" smtClean="0"/>
              <a:t>      Verifies </a:t>
            </a:r>
            <a:r>
              <a:rPr lang="en-IN" sz="2000" dirty="0"/>
              <a:t>voter identity</a:t>
            </a:r>
          </a:p>
          <a:p>
            <a:r>
              <a:rPr lang="en-IN" sz="2000" dirty="0" smtClean="0"/>
              <a:t>      Prevents </a:t>
            </a:r>
            <a:r>
              <a:rPr lang="en-IN" sz="2000" dirty="0"/>
              <a:t>duplicate voting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IN" sz="2000" b="1" dirty="0" err="1"/>
              <a:t>Ethereum</a:t>
            </a:r>
            <a:r>
              <a:rPr lang="en-IN" sz="2000" b="1" dirty="0"/>
              <a:t> Smart Contract</a:t>
            </a:r>
            <a:endParaRPr lang="en-IN" sz="2000" dirty="0"/>
          </a:p>
          <a:p>
            <a:r>
              <a:rPr lang="en-IN" sz="2000" dirty="0" smtClean="0"/>
              <a:t>      Stores </a:t>
            </a:r>
            <a:r>
              <a:rPr lang="en-IN" sz="2000" dirty="0"/>
              <a:t>candidates and votes</a:t>
            </a:r>
          </a:p>
          <a:p>
            <a:r>
              <a:rPr lang="en-IN" sz="2000" dirty="0" smtClean="0"/>
              <a:t>      Ensures </a:t>
            </a:r>
            <a:r>
              <a:rPr lang="en-IN" sz="2000" dirty="0"/>
              <a:t>one-person-one-vote</a:t>
            </a:r>
          </a:p>
          <a:p>
            <a:r>
              <a:rPr lang="en-IN" sz="2000" dirty="0" smtClean="0"/>
              <a:t>      Executes </a:t>
            </a:r>
            <a:r>
              <a:rPr lang="en-IN" sz="2000" dirty="0"/>
              <a:t>voting rules automatically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IN" sz="2000" b="1" dirty="0" err="1"/>
              <a:t>Ethereum</a:t>
            </a:r>
            <a:r>
              <a:rPr lang="en-IN" sz="2000" b="1" dirty="0"/>
              <a:t> </a:t>
            </a:r>
            <a:r>
              <a:rPr lang="en-IN" sz="2000" b="1" dirty="0" err="1"/>
              <a:t>Blockchain</a:t>
            </a:r>
            <a:r>
              <a:rPr lang="en-IN" sz="2000" b="1" dirty="0"/>
              <a:t> Network</a:t>
            </a:r>
            <a:endParaRPr lang="en-IN" sz="2000" dirty="0"/>
          </a:p>
          <a:p>
            <a:r>
              <a:rPr lang="en-IN" sz="2000" dirty="0" smtClean="0"/>
              <a:t>      Records </a:t>
            </a:r>
            <a:r>
              <a:rPr lang="en-IN" sz="2000" dirty="0"/>
              <a:t>votes immutably</a:t>
            </a:r>
          </a:p>
          <a:p>
            <a:r>
              <a:rPr lang="en-IN" sz="2000" dirty="0" smtClean="0"/>
              <a:t>      Provides </a:t>
            </a:r>
            <a:r>
              <a:rPr lang="en-IN" sz="2000" dirty="0"/>
              <a:t>transparency and </a:t>
            </a:r>
            <a:r>
              <a:rPr lang="en-IN" sz="2000" dirty="0" smtClean="0"/>
              <a:t>security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IN" sz="2000" b="1" dirty="0"/>
              <a:t>Consensus Mechanism</a:t>
            </a:r>
            <a:endParaRPr lang="en-IN" sz="2000" dirty="0"/>
          </a:p>
          <a:p>
            <a:r>
              <a:rPr lang="en-IN" sz="2000" dirty="0" smtClean="0"/>
              <a:t>      Validates </a:t>
            </a:r>
            <a:r>
              <a:rPr lang="en-IN" sz="2000" dirty="0"/>
              <a:t>transactions</a:t>
            </a:r>
          </a:p>
          <a:p>
            <a:r>
              <a:rPr lang="en-IN" sz="2000" dirty="0" smtClean="0"/>
              <a:t>      Prevents </a:t>
            </a:r>
            <a:r>
              <a:rPr lang="en-IN" sz="2000" dirty="0"/>
              <a:t>tampering and fraud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76239" y="316898"/>
            <a:ext cx="5111207" cy="6717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2800" b="1" i="1" dirty="0">
                <a:solidFill>
                  <a:srgbClr val="00B0F0"/>
                </a:solidFill>
                <a:latin typeface="Arial Black" pitchFamily="34" charset="0"/>
              </a:rPr>
              <a:t>SYSTEM ARCHITECTURE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281" y="3204567"/>
            <a:ext cx="8208912" cy="3936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400377" y="1150787"/>
            <a:ext cx="683895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IN" sz="2000" b="1" dirty="0" smtClean="0"/>
              <a:t>Admin </a:t>
            </a:r>
            <a:r>
              <a:rPr lang="en-IN" sz="2000" b="1" dirty="0"/>
              <a:t>/ Election Authority</a:t>
            </a:r>
            <a:endParaRPr lang="en-IN" sz="2000" dirty="0"/>
          </a:p>
          <a:p>
            <a:r>
              <a:rPr lang="en-IN" sz="2000" dirty="0" smtClean="0"/>
              <a:t>      Deploys </a:t>
            </a:r>
            <a:r>
              <a:rPr lang="en-IN" sz="2000" dirty="0"/>
              <a:t>smart contract</a:t>
            </a:r>
          </a:p>
          <a:p>
            <a:r>
              <a:rPr lang="en-IN" sz="2000" dirty="0" smtClean="0"/>
              <a:t>      Manages </a:t>
            </a:r>
            <a:r>
              <a:rPr lang="en-IN" sz="2000" dirty="0"/>
              <a:t>election setup (candidates, duration)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IN" sz="2000" b="1" dirty="0"/>
              <a:t>Result Module</a:t>
            </a:r>
            <a:endParaRPr lang="en-IN" sz="2000" dirty="0"/>
          </a:p>
          <a:p>
            <a:r>
              <a:rPr lang="en-IN" sz="2000" dirty="0" smtClean="0"/>
              <a:t>      Fetches </a:t>
            </a:r>
            <a:r>
              <a:rPr lang="en-IN" sz="2000" dirty="0"/>
              <a:t>real-time results</a:t>
            </a:r>
          </a:p>
          <a:p>
            <a:r>
              <a:rPr lang="en-IN" sz="2000" dirty="0"/>
              <a:t> </a:t>
            </a:r>
            <a:r>
              <a:rPr lang="en-IN" sz="2000" dirty="0" smtClean="0"/>
              <a:t>     Publicly </a:t>
            </a:r>
            <a:r>
              <a:rPr lang="en-IN" sz="2000" dirty="0"/>
              <a:t>verifiable and transparent</a:t>
            </a:r>
          </a:p>
        </p:txBody>
      </p:sp>
    </p:spTree>
    <p:extLst>
      <p:ext uri="{BB962C8B-B14F-4D97-AF65-F5344CB8AC3E}">
        <p14:creationId xmlns:p14="http://schemas.microsoft.com/office/powerpoint/2010/main" val="2623149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47849" y="1428638"/>
            <a:ext cx="4104456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System Architecture Diagram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Block Diagram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Flowchart Diagram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Data Flow Diagram (DFD)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Sequence Diagram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Use Case Diagram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Component Diagram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Deployment Diagram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3442" y="756295"/>
            <a:ext cx="53340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321" y="3708623"/>
            <a:ext cx="4320480" cy="32910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024113" y="494685"/>
            <a:ext cx="24512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800" b="1" i="1" dirty="0">
                <a:solidFill>
                  <a:srgbClr val="00B0F0"/>
                </a:solidFill>
                <a:latin typeface="Arial Black" pitchFamily="34" charset="0"/>
              </a:rPr>
              <a:t>DIAGRAMS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8473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5876" y="1260351"/>
            <a:ext cx="6838950" cy="593239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IN" sz="2800" b="1" dirty="0">
                <a:solidFill>
                  <a:srgbClr val="00B0F0"/>
                </a:solidFill>
              </a:rPr>
              <a:t>Software </a:t>
            </a:r>
            <a:r>
              <a:rPr lang="en-IN" sz="2800" b="1" dirty="0" smtClean="0">
                <a:solidFill>
                  <a:srgbClr val="00B0F0"/>
                </a:solidFill>
              </a:rPr>
              <a:t>Requirements</a:t>
            </a:r>
            <a:endParaRPr lang="en-IN" sz="2800" b="1" dirty="0">
              <a:solidFill>
                <a:srgbClr val="00B0F0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Operating System</a:t>
            </a:r>
            <a:r>
              <a:rPr lang="en-IN" dirty="0"/>
              <a:t> – Windows / Linux / </a:t>
            </a:r>
            <a:r>
              <a:rPr lang="en-IN" dirty="0" err="1"/>
              <a:t>macOS</a:t>
            </a:r>
            <a:endParaRPr lang="en-IN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Programming Language</a:t>
            </a:r>
            <a:r>
              <a:rPr lang="en-IN" dirty="0"/>
              <a:t> – Solidity, JavaScript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 err="1"/>
              <a:t>Blockchain</a:t>
            </a:r>
            <a:r>
              <a:rPr lang="en-IN" b="1" dirty="0"/>
              <a:t> Platform</a:t>
            </a:r>
            <a:r>
              <a:rPr lang="en-IN" dirty="0"/>
              <a:t> – </a:t>
            </a:r>
            <a:r>
              <a:rPr lang="en-IN" dirty="0" err="1"/>
              <a:t>Ethereum</a:t>
            </a:r>
            <a:endParaRPr lang="en-IN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Smart Contract Tools</a:t>
            </a:r>
            <a:r>
              <a:rPr lang="en-IN" dirty="0"/>
              <a:t> – Remix IDE / Truffle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Web Framework</a:t>
            </a:r>
            <a:r>
              <a:rPr lang="en-IN" dirty="0"/>
              <a:t> – React.js / HTML, CSS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Wallet</a:t>
            </a:r>
            <a:r>
              <a:rPr lang="en-IN" dirty="0"/>
              <a:t> – </a:t>
            </a:r>
            <a:r>
              <a:rPr lang="en-IN" dirty="0" err="1"/>
              <a:t>MetaMask</a:t>
            </a:r>
            <a:endParaRPr lang="en-IN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Web3 Library</a:t>
            </a:r>
            <a:r>
              <a:rPr lang="en-IN" dirty="0"/>
              <a:t> – Web3.js / Ethers.js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Database (Optional)</a:t>
            </a:r>
            <a:r>
              <a:rPr lang="en-IN" dirty="0"/>
              <a:t> – </a:t>
            </a:r>
            <a:r>
              <a:rPr lang="en-IN" dirty="0" err="1"/>
              <a:t>MongoDB</a:t>
            </a:r>
            <a:r>
              <a:rPr lang="en-IN" dirty="0"/>
              <a:t> / MySQL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Browser</a:t>
            </a:r>
            <a:r>
              <a:rPr lang="en-IN" dirty="0"/>
              <a:t> – Google Chrome</a:t>
            </a:r>
          </a:p>
        </p:txBody>
      </p:sp>
      <p:sp>
        <p:nvSpPr>
          <p:cNvPr id="3" name="Rectangle 2"/>
          <p:cNvSpPr/>
          <p:nvPr/>
        </p:nvSpPr>
        <p:spPr>
          <a:xfrm>
            <a:off x="6912545" y="1277529"/>
            <a:ext cx="5902846" cy="4201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800" b="1" dirty="0">
                <a:solidFill>
                  <a:srgbClr val="00B0F0"/>
                </a:solidFill>
              </a:rPr>
              <a:t>Hardware Requirements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Processor</a:t>
            </a:r>
            <a:r>
              <a:rPr lang="en-IN" dirty="0"/>
              <a:t> – Intel i3 or above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RAM</a:t>
            </a:r>
            <a:r>
              <a:rPr lang="en-IN" dirty="0"/>
              <a:t> – Minimum 4 GB (8 GB recommended)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Hard Disk</a:t>
            </a:r>
            <a:r>
              <a:rPr lang="en-IN" dirty="0"/>
              <a:t> – 20 GB free space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Internet Connection</a:t>
            </a:r>
            <a:r>
              <a:rPr lang="en-IN" dirty="0"/>
              <a:t> – Required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IN" b="1" dirty="0"/>
              <a:t>Client Device</a:t>
            </a:r>
            <a:r>
              <a:rPr lang="en-IN" dirty="0"/>
              <a:t> – PC / Laptop / Mobile</a:t>
            </a:r>
          </a:p>
        </p:txBody>
      </p:sp>
      <p:sp>
        <p:nvSpPr>
          <p:cNvPr id="4" name="Rectangle 3"/>
          <p:cNvSpPr/>
          <p:nvPr/>
        </p:nvSpPr>
        <p:spPr>
          <a:xfrm>
            <a:off x="2808089" y="468261"/>
            <a:ext cx="85689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en-US" sz="2400" i="1" dirty="0">
                <a:solidFill>
                  <a:srgbClr val="00B0F0"/>
                </a:solidFill>
                <a:latin typeface="Arial Black" pitchFamily="34" charset="0"/>
              </a:rPr>
              <a:t>SOFTWARE  &amp; HARDWARE REQUIREMENT</a:t>
            </a:r>
          </a:p>
        </p:txBody>
      </p:sp>
    </p:spTree>
    <p:extLst>
      <p:ext uri="{BB962C8B-B14F-4D97-AF65-F5344CB8AC3E}">
        <p14:creationId xmlns:p14="http://schemas.microsoft.com/office/powerpoint/2010/main" val="2952988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01" y="355469"/>
            <a:ext cx="12601400" cy="6953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4091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25" y="252239"/>
            <a:ext cx="12385376" cy="7056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6468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52239"/>
            <a:ext cx="12601400" cy="7056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8848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399758"/>
            <a:ext cx="12529392" cy="6909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2787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09" y="324247"/>
            <a:ext cx="12385376" cy="6768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4972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01" y="324247"/>
            <a:ext cx="12457384" cy="69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442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3833" y="283662"/>
            <a:ext cx="11753684" cy="6702881"/>
          </a:xfrm>
          <a:prstGeom prst="rect">
            <a:avLst/>
          </a:prstGeom>
        </p:spPr>
        <p:txBody>
          <a:bodyPr wrap="square" lIns="122957" tIns="61478" rIns="122957" bIns="61478">
            <a:spAutoFit/>
          </a:bodyPr>
          <a:lstStyle/>
          <a:p>
            <a:endParaRPr lang="en-US" altLang="en-US" sz="1900" i="1" dirty="0" smtClean="0">
              <a:solidFill>
                <a:srgbClr val="7030A0"/>
              </a:solidFill>
              <a:latin typeface="Arial Black" pitchFamily="34" charset="0"/>
            </a:endParaRPr>
          </a:p>
          <a:p>
            <a:endParaRPr lang="en-US" altLang="en-US" sz="1900" i="1" dirty="0">
              <a:solidFill>
                <a:srgbClr val="7030A0"/>
              </a:solidFill>
              <a:latin typeface="Arial Black" pitchFamily="34" charset="0"/>
            </a:endParaRPr>
          </a:p>
          <a:p>
            <a:endParaRPr lang="en-IN" altLang="en-US" sz="1900" i="1" dirty="0">
              <a:solidFill>
                <a:srgbClr val="7030A0"/>
              </a:solidFill>
              <a:latin typeface="Arial Black" pitchFamily="34" charset="0"/>
            </a:endParaRP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IN" altLang="en-US" sz="1900" i="1" dirty="0">
                <a:solidFill>
                  <a:srgbClr val="00B0F0"/>
                </a:solidFill>
                <a:latin typeface="Arial Black" pitchFamily="34" charset="0"/>
              </a:rPr>
              <a:t>INTRODUCTION</a:t>
            </a: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IN" altLang="en-US" sz="1900" i="1" dirty="0">
                <a:solidFill>
                  <a:srgbClr val="00B0F0"/>
                </a:solidFill>
                <a:latin typeface="Arial Black" pitchFamily="34" charset="0"/>
              </a:rPr>
              <a:t>IMPORTANCE</a:t>
            </a: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en-US" sz="1900" i="1" dirty="0">
                <a:solidFill>
                  <a:srgbClr val="00B0F0"/>
                </a:solidFill>
                <a:latin typeface="Arial Black" pitchFamily="34" charset="0"/>
              </a:rPr>
              <a:t>PROBLEM </a:t>
            </a:r>
            <a:r>
              <a:rPr lang="en-US" altLang="en-US" sz="1900" i="1" dirty="0" smtClean="0">
                <a:solidFill>
                  <a:srgbClr val="00B0F0"/>
                </a:solidFill>
                <a:latin typeface="Arial Black" pitchFamily="34" charset="0"/>
              </a:rPr>
              <a:t>STATEMENT</a:t>
            </a: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en-US" sz="1900" i="1" dirty="0" smtClean="0">
                <a:solidFill>
                  <a:srgbClr val="00B0F0"/>
                </a:solidFill>
                <a:latin typeface="Arial Black" pitchFamily="34" charset="0"/>
              </a:rPr>
              <a:t>SOLUTION</a:t>
            </a: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en-US" sz="1900" i="1" dirty="0" smtClean="0">
                <a:solidFill>
                  <a:srgbClr val="00B0F0"/>
                </a:solidFill>
                <a:latin typeface="Arial Black" pitchFamily="34" charset="0"/>
              </a:rPr>
              <a:t>MARKET OPPORTUNUTY</a:t>
            </a:r>
            <a:endParaRPr lang="en-IN" altLang="en-US" sz="1900" i="1" dirty="0">
              <a:solidFill>
                <a:srgbClr val="00B0F0"/>
              </a:solidFill>
              <a:latin typeface="Arial Black" pitchFamily="34" charset="0"/>
            </a:endParaRP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IN" altLang="en-US" sz="1900" i="1" dirty="0">
                <a:solidFill>
                  <a:srgbClr val="00B0F0"/>
                </a:solidFill>
                <a:latin typeface="Arial Black" pitchFamily="34" charset="0"/>
              </a:rPr>
              <a:t>OBJECTIVE</a:t>
            </a: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IN" altLang="en-US" sz="1900" b="1" i="1" dirty="0">
                <a:solidFill>
                  <a:srgbClr val="00B0F0"/>
                </a:solidFill>
                <a:latin typeface="Arial Black" pitchFamily="34" charset="0"/>
              </a:rPr>
              <a:t>SCOPE OF THE SYSTEM</a:t>
            </a: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en-US" sz="1900" b="1" i="1" dirty="0">
                <a:solidFill>
                  <a:srgbClr val="00B0F0"/>
                </a:solidFill>
                <a:latin typeface="Arial Black" pitchFamily="34" charset="0"/>
              </a:rPr>
              <a:t>LITERATURE SURVEY</a:t>
            </a:r>
            <a:endParaRPr lang="en-IN" altLang="en-US" sz="1900" b="1" i="1" dirty="0">
              <a:solidFill>
                <a:srgbClr val="00B0F0"/>
              </a:solidFill>
              <a:latin typeface="Arial Black" pitchFamily="34" charset="0"/>
            </a:endParaRP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en-US" sz="1900" b="1" i="1" dirty="0">
                <a:solidFill>
                  <a:srgbClr val="00B0F0"/>
                </a:solidFill>
                <a:latin typeface="Arial Black" pitchFamily="34" charset="0"/>
              </a:rPr>
              <a:t>SYSTEM ARCHITECTURE</a:t>
            </a: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en-US" sz="1900" b="1" i="1" dirty="0">
                <a:solidFill>
                  <a:srgbClr val="00B0F0"/>
                </a:solidFill>
                <a:latin typeface="Arial Black" pitchFamily="34" charset="0"/>
              </a:rPr>
              <a:t>DIAGRAMS (SYSTEM/ UML/ FLOW </a:t>
            </a:r>
            <a:r>
              <a:rPr lang="en-US" altLang="en-US" sz="1900" b="1" i="1" dirty="0" smtClean="0">
                <a:solidFill>
                  <a:srgbClr val="00B0F0"/>
                </a:solidFill>
                <a:latin typeface="Arial Black" pitchFamily="34" charset="0"/>
              </a:rPr>
              <a:t>)</a:t>
            </a: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en-US" sz="1900" b="1" i="1" dirty="0" smtClean="0">
                <a:solidFill>
                  <a:srgbClr val="00B0F0"/>
                </a:solidFill>
                <a:latin typeface="Arial Black" pitchFamily="34" charset="0"/>
              </a:rPr>
              <a:t>COMPONENTS OF ETHEREUM</a:t>
            </a:r>
            <a:endParaRPr lang="en-US" altLang="en-US" sz="1900" b="1" i="1" dirty="0">
              <a:solidFill>
                <a:srgbClr val="00B0F0"/>
              </a:solidFill>
              <a:latin typeface="Arial Black" pitchFamily="34" charset="0"/>
            </a:endParaRP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IN" altLang="en-US" sz="1900" i="1" dirty="0" smtClean="0">
                <a:solidFill>
                  <a:srgbClr val="00B0F0"/>
                </a:solidFill>
                <a:latin typeface="Arial Black" pitchFamily="34" charset="0"/>
              </a:rPr>
              <a:t>SOFTWARE  </a:t>
            </a:r>
            <a:r>
              <a:rPr lang="en-IN" altLang="en-US" sz="1900" i="1" dirty="0">
                <a:solidFill>
                  <a:srgbClr val="00B0F0"/>
                </a:solidFill>
                <a:latin typeface="Arial Black" pitchFamily="34" charset="0"/>
              </a:rPr>
              <a:t>&amp; HARDWARE REQUIREMENT</a:t>
            </a:r>
          </a:p>
          <a:p>
            <a:pPr marL="614784" indent="-614784">
              <a:lnSpc>
                <a:spcPct val="150000"/>
              </a:lnSpc>
              <a:buFont typeface="Wingdings" pitchFamily="2" charset="2"/>
              <a:buChar char="Ø"/>
            </a:pPr>
            <a:r>
              <a:rPr lang="en-IN" altLang="en-US" sz="1900" i="1" dirty="0" smtClean="0">
                <a:solidFill>
                  <a:srgbClr val="00B0F0"/>
                </a:solidFill>
                <a:latin typeface="Arial Black" pitchFamily="34" charset="0"/>
              </a:rPr>
              <a:t>CONCLUSION</a:t>
            </a:r>
            <a:endParaRPr lang="en-IN" altLang="en-US" sz="1900" i="1" dirty="0">
              <a:solidFill>
                <a:srgbClr val="00B0F0"/>
              </a:solidFill>
              <a:latin typeface="Arial Black" pitchFamily="34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0396" y="1233598"/>
            <a:ext cx="5852235" cy="36271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5328338" y="309438"/>
            <a:ext cx="17251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sz="2400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52788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40871" y="1620391"/>
            <a:ext cx="11377264" cy="4649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dirty="0"/>
              <a:t>The decentralized voting system ensures </a:t>
            </a:r>
            <a:r>
              <a:rPr lang="en-US" b="1" dirty="0"/>
              <a:t>transparency, security, and trust</a:t>
            </a:r>
            <a:r>
              <a:rPr lang="en-US" dirty="0"/>
              <a:t> using </a:t>
            </a:r>
            <a:r>
              <a:rPr lang="en-US" dirty="0" err="1"/>
              <a:t>Ethereum</a:t>
            </a:r>
            <a:r>
              <a:rPr lang="en-US" dirty="0"/>
              <a:t> </a:t>
            </a:r>
            <a:r>
              <a:rPr lang="en-US" dirty="0" err="1"/>
              <a:t>blockchain</a:t>
            </a:r>
            <a:r>
              <a:rPr lang="en-US" dirty="0"/>
              <a:t>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dirty="0"/>
              <a:t>Smart contracts eliminate </a:t>
            </a:r>
            <a:r>
              <a:rPr lang="en-US" b="1" dirty="0"/>
              <a:t>tampering, duplication, and manual errors</a:t>
            </a:r>
            <a:r>
              <a:rPr lang="en-US" dirty="0"/>
              <a:t>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dirty="0" err="1"/>
              <a:t>Blockchain</a:t>
            </a:r>
            <a:r>
              <a:rPr lang="en-US" dirty="0"/>
              <a:t> provides </a:t>
            </a:r>
            <a:r>
              <a:rPr lang="en-US" b="1" dirty="0"/>
              <a:t>immutable and verifiable voting records</a:t>
            </a:r>
            <a:r>
              <a:rPr lang="en-US" dirty="0"/>
              <a:t>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dirty="0"/>
              <a:t>The system reduces </a:t>
            </a:r>
            <a:r>
              <a:rPr lang="en-US" b="1" dirty="0"/>
              <a:t>fraud and third-party interference</a:t>
            </a:r>
            <a:r>
              <a:rPr lang="en-US" dirty="0"/>
              <a:t>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dirty="0"/>
              <a:t>It enables </a:t>
            </a:r>
            <a:r>
              <a:rPr lang="en-US" b="1" dirty="0"/>
              <a:t>secure, fast, and cost-effective elections</a:t>
            </a:r>
            <a:r>
              <a:rPr lang="en-US" dirty="0"/>
              <a:t>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dirty="0"/>
              <a:t>Overall, the project demonstrates the effectiveness of </a:t>
            </a:r>
            <a:r>
              <a:rPr lang="en-US" dirty="0" err="1"/>
              <a:t>blockchain</a:t>
            </a:r>
            <a:r>
              <a:rPr lang="en-US" dirty="0"/>
              <a:t> for </a:t>
            </a:r>
            <a:r>
              <a:rPr lang="en-US" b="1" dirty="0"/>
              <a:t>transparent digital elections</a:t>
            </a:r>
            <a:r>
              <a:rPr lang="en-US" dirty="0"/>
              <a:t>.</a:t>
            </a:r>
          </a:p>
        </p:txBody>
      </p:sp>
      <p:sp>
        <p:nvSpPr>
          <p:cNvPr id="3" name="Rectangle 2"/>
          <p:cNvSpPr/>
          <p:nvPr/>
        </p:nvSpPr>
        <p:spPr>
          <a:xfrm>
            <a:off x="5184353" y="508486"/>
            <a:ext cx="2870016" cy="6717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en-US" sz="2800" i="1" dirty="0">
                <a:solidFill>
                  <a:srgbClr val="00B0F0"/>
                </a:solidFill>
                <a:latin typeface="Arial Black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4555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08289" y="2772519"/>
            <a:ext cx="390203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b="1">
                <a:solidFill>
                  <a:srgbClr val="00B0F0"/>
                </a:solidFill>
                <a:latin typeface="Algerian" pitchFamily="82" charset="0"/>
              </a:rPr>
              <a:t>Thank You</a:t>
            </a:r>
            <a:endParaRPr lang="en-IN" sz="5400" b="1" dirty="0">
              <a:solidFill>
                <a:srgbClr val="00B0F0"/>
              </a:solidFill>
              <a:latin typeface="Algerian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49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9114" y="843121"/>
            <a:ext cx="8245497" cy="6310466"/>
          </a:xfrm>
          <a:prstGeom prst="rect">
            <a:avLst/>
          </a:prstGeom>
        </p:spPr>
        <p:txBody>
          <a:bodyPr wrap="square" lIns="122957" tIns="61478" rIns="122957" bIns="61478">
            <a:spAutoFit/>
          </a:bodyPr>
          <a:lstStyle/>
          <a:p>
            <a:pPr marL="384238" indent="-384238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700" b="1" dirty="0">
                <a:latin typeface="Arial" pitchFamily="34" charset="0"/>
                <a:cs typeface="Arial" pitchFamily="34" charset="0"/>
              </a:rPr>
              <a:t>Traditional voting systems often face challenges such as fraud, tampering, slow counting, and lack of transparency.</a:t>
            </a:r>
          </a:p>
          <a:p>
            <a:pPr marL="384238" indent="-384238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700" b="1" dirty="0">
                <a:latin typeface="Arial" pitchFamily="34" charset="0"/>
                <a:cs typeface="Arial" pitchFamily="34" charset="0"/>
              </a:rPr>
              <a:t>To ensure trustworthy and fair elections, a secure and transparent voting mechanism is needed.</a:t>
            </a:r>
          </a:p>
          <a:p>
            <a:pPr marL="384238" indent="-384238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700" b="1" dirty="0" err="1">
                <a:latin typeface="Arial" pitchFamily="34" charset="0"/>
                <a:cs typeface="Arial" pitchFamily="34" charset="0"/>
              </a:rPr>
              <a:t>Blockchain</a:t>
            </a:r>
            <a:r>
              <a:rPr lang="en-US" sz="1700" b="1" dirty="0">
                <a:latin typeface="Arial" pitchFamily="34" charset="0"/>
                <a:cs typeface="Arial" pitchFamily="34" charset="0"/>
              </a:rPr>
              <a:t> technology offers key features such as decentralization, immutability, and transparency, which make it suitable for secure voting.</a:t>
            </a:r>
          </a:p>
          <a:p>
            <a:pPr marL="384238" indent="-384238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700" b="1" dirty="0" err="1">
                <a:latin typeface="Arial" pitchFamily="34" charset="0"/>
                <a:cs typeface="Arial" pitchFamily="34" charset="0"/>
              </a:rPr>
              <a:t>Ethereum</a:t>
            </a:r>
            <a:r>
              <a:rPr lang="en-US" sz="1700" b="1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700" b="1" dirty="0" err="1">
                <a:latin typeface="Arial" pitchFamily="34" charset="0"/>
                <a:cs typeface="Arial" pitchFamily="34" charset="0"/>
              </a:rPr>
              <a:t>blockchain</a:t>
            </a:r>
            <a:r>
              <a:rPr lang="en-US" sz="1700" b="1" dirty="0">
                <a:latin typeface="Arial" pitchFamily="34" charset="0"/>
                <a:cs typeface="Arial" pitchFamily="34" charset="0"/>
              </a:rPr>
              <a:t> enables the use of smart contracts to automate, record, and verify votes without human intervention.</a:t>
            </a:r>
          </a:p>
          <a:p>
            <a:pPr marL="384238" indent="-384238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700" b="1" dirty="0">
                <a:latin typeface="Arial" pitchFamily="34" charset="0"/>
                <a:cs typeface="Arial" pitchFamily="34" charset="0"/>
              </a:rPr>
              <a:t>In a decentralized voting system, each vote is stored as a tamper-proof transaction, ensuring that election data cannot be altered.</a:t>
            </a:r>
          </a:p>
          <a:p>
            <a:pPr marL="384238" indent="-384238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700" b="1" dirty="0">
                <a:latin typeface="Arial" pitchFamily="34" charset="0"/>
                <a:cs typeface="Arial" pitchFamily="34" charset="0"/>
              </a:rPr>
              <a:t>The system enhances security, privacy, auditability, and voter confidence, while also enabling fast and accurate result processing.</a:t>
            </a:r>
          </a:p>
          <a:p>
            <a:pPr marL="384238" indent="-384238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700" b="1" dirty="0">
                <a:latin typeface="Arial" pitchFamily="34" charset="0"/>
                <a:cs typeface="Arial" pitchFamily="34" charset="0"/>
              </a:rPr>
              <a:t>Overall, </a:t>
            </a:r>
            <a:r>
              <a:rPr lang="en-US" sz="1700" b="1" dirty="0" err="1">
                <a:latin typeface="Arial" pitchFamily="34" charset="0"/>
                <a:cs typeface="Arial" pitchFamily="34" charset="0"/>
              </a:rPr>
              <a:t>Ethereum</a:t>
            </a:r>
            <a:r>
              <a:rPr lang="en-US" sz="1700" b="1" dirty="0">
                <a:latin typeface="Arial" pitchFamily="34" charset="0"/>
                <a:cs typeface="Arial" pitchFamily="34" charset="0"/>
              </a:rPr>
              <a:t>-based decentralized voting provides a modern, transparent, and reliable solution for conducting fair digital elections</a:t>
            </a:r>
            <a:r>
              <a:rPr lang="en-US" sz="1300" b="1" dirty="0">
                <a:latin typeface="Arial" pitchFamily="34" charset="0"/>
                <a:cs typeface="Arial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IN" altLang="en-US" sz="1700" i="1" dirty="0">
              <a:solidFill>
                <a:srgbClr val="00B0F0"/>
              </a:solidFill>
              <a:latin typeface="Arial Black" pitchFamily="34" charset="0"/>
            </a:endParaRPr>
          </a:p>
          <a:p>
            <a:pPr algn="just">
              <a:lnSpc>
                <a:spcPct val="150000"/>
              </a:lnSpc>
            </a:pPr>
            <a:endParaRPr lang="en-IN" altLang="en-US" sz="1300" i="1" dirty="0">
              <a:solidFill>
                <a:srgbClr val="00B0F0"/>
              </a:solidFill>
              <a:latin typeface="Arial Black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1798" y="187705"/>
            <a:ext cx="11635594" cy="1301640"/>
          </a:xfrm>
          <a:prstGeom prst="rect">
            <a:avLst/>
          </a:prstGeom>
        </p:spPr>
        <p:txBody>
          <a:bodyPr wrap="square" lIns="122957" tIns="61478" rIns="122957" bIns="61478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altLang="en-US" i="1" dirty="0" smtClean="0">
                <a:solidFill>
                  <a:srgbClr val="00B0F0"/>
                </a:solidFill>
                <a:latin typeface="Arial Black" pitchFamily="34" charset="0"/>
              </a:rPr>
              <a:t>INTRODUCTION</a:t>
            </a:r>
          </a:p>
          <a:p>
            <a:pPr algn="ctr">
              <a:lnSpc>
                <a:spcPct val="150000"/>
              </a:lnSpc>
            </a:pPr>
            <a:endParaRPr lang="en-IN" altLang="en-US" i="1" dirty="0">
              <a:solidFill>
                <a:srgbClr val="00B0F0"/>
              </a:solidFill>
              <a:latin typeface="Arial Black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0614" y="843121"/>
            <a:ext cx="4399485" cy="2698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0614" y="3860227"/>
            <a:ext cx="4358001" cy="31837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1079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80278" y="1012719"/>
            <a:ext cx="8892357" cy="5985273"/>
          </a:xfrm>
          <a:prstGeom prst="rect">
            <a:avLst/>
          </a:prstGeom>
        </p:spPr>
        <p:txBody>
          <a:bodyPr wrap="square" lIns="98088" tIns="49044" rIns="98088" bIns="49044">
            <a:spAutoFit/>
          </a:bodyPr>
          <a:lstStyle/>
          <a:p>
            <a:pPr marL="367829" indent="-367829" defTabSz="9808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sz="1500" b="1" dirty="0">
                <a:latin typeface="Arial" pitchFamily="34" charset="0"/>
                <a:cs typeface="Arial" pitchFamily="34" charset="0"/>
              </a:rPr>
              <a:t>Enhanced Transparency</a:t>
            </a:r>
            <a:endParaRPr lang="en-US" sz="1500" dirty="0">
              <a:latin typeface="Arial" pitchFamily="34" charset="0"/>
              <a:cs typeface="Arial" pitchFamily="34" charset="0"/>
            </a:endParaRPr>
          </a:p>
          <a:p>
            <a:pPr defTabSz="9808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atin typeface="Arial" pitchFamily="34" charset="0"/>
                <a:cs typeface="Arial" pitchFamily="34" charset="0"/>
              </a:rPr>
              <a:t>      All votes are recorded on a public, tamper-proof ledger.</a:t>
            </a:r>
          </a:p>
          <a:p>
            <a:pPr defTabSz="980877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latin typeface="Arial" pitchFamily="34" charset="0"/>
                <a:cs typeface="Arial" pitchFamily="34" charset="0"/>
              </a:rPr>
              <a:t>2.   Prevention of Fraud and Tampering</a:t>
            </a:r>
            <a:endParaRPr lang="en-US" sz="1500" dirty="0">
              <a:latin typeface="Arial" pitchFamily="34" charset="0"/>
              <a:cs typeface="Arial" pitchFamily="34" charset="0"/>
            </a:endParaRP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atin typeface="Arial" pitchFamily="34" charset="0"/>
                <a:cs typeface="Arial" pitchFamily="34" charset="0"/>
              </a:rPr>
              <a:t>      </a:t>
            </a:r>
            <a:r>
              <a:rPr lang="en-US" sz="1500" dirty="0" err="1">
                <a:latin typeface="Arial" pitchFamily="34" charset="0"/>
                <a:cs typeface="Arial" pitchFamily="34" charset="0"/>
              </a:rPr>
              <a:t>Blockchain’s</a:t>
            </a:r>
            <a:r>
              <a:rPr lang="en-US" sz="1500" dirty="0">
                <a:latin typeface="Arial" pitchFamily="34" charset="0"/>
                <a:cs typeface="Arial" pitchFamily="34" charset="0"/>
              </a:rPr>
              <a:t> immutability prevents unauthorized changes.</a:t>
            </a:r>
          </a:p>
          <a:p>
            <a:pPr marL="367829" indent="-367829"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 startAt="3"/>
            </a:pPr>
            <a:r>
              <a:rPr lang="en-US" sz="1500" b="1" dirty="0">
                <a:latin typeface="Arial" pitchFamily="34" charset="0"/>
                <a:cs typeface="Arial" pitchFamily="34" charset="0"/>
              </a:rPr>
              <a:t>Improved Security</a:t>
            </a: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latin typeface="Arial" pitchFamily="34" charset="0"/>
                <a:cs typeface="Arial" pitchFamily="34" charset="0"/>
              </a:rPr>
              <a:t>      </a:t>
            </a:r>
            <a:r>
              <a:rPr lang="en-US" sz="1500" dirty="0">
                <a:latin typeface="Arial" pitchFamily="34" charset="0"/>
                <a:cs typeface="Arial" pitchFamily="34" charset="0"/>
              </a:rPr>
              <a:t>Cryptographic techniques protect both voter identities and voting data from </a:t>
            </a:r>
            <a:r>
              <a:rPr lang="en-US" sz="1500" dirty="0" err="1">
                <a:latin typeface="Arial" pitchFamily="34" charset="0"/>
                <a:cs typeface="Arial" pitchFamily="34" charset="0"/>
              </a:rPr>
              <a:t>cyberattacks</a:t>
            </a:r>
            <a:r>
              <a:rPr lang="en-US" sz="1500" dirty="0">
                <a:latin typeface="Arial" pitchFamily="34" charset="0"/>
                <a:cs typeface="Arial" pitchFamily="34" charset="0"/>
              </a:rPr>
              <a:t>.</a:t>
            </a: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latin typeface="Arial" pitchFamily="34" charset="0"/>
                <a:cs typeface="Arial" pitchFamily="34" charset="0"/>
              </a:rPr>
              <a:t>4.   Decentralization Removes Single Point of Failure</a:t>
            </a:r>
            <a:endParaRPr lang="en-US" sz="1500" dirty="0">
              <a:latin typeface="Arial" pitchFamily="34" charset="0"/>
              <a:cs typeface="Arial" pitchFamily="34" charset="0"/>
            </a:endParaRP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atin typeface="Arial" pitchFamily="34" charset="0"/>
                <a:cs typeface="Arial" pitchFamily="34" charset="0"/>
              </a:rPr>
              <a:t>      No central authority controls the data, reducing risks of hacking, corruption, or system failure.</a:t>
            </a: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latin typeface="Arial" pitchFamily="34" charset="0"/>
                <a:cs typeface="Arial" pitchFamily="34" charset="0"/>
              </a:rPr>
              <a:t>5.   Faster Counting and Real-Time Results</a:t>
            </a:r>
            <a:endParaRPr lang="en-US" sz="1500" dirty="0">
              <a:latin typeface="Arial" pitchFamily="34" charset="0"/>
              <a:cs typeface="Arial" pitchFamily="34" charset="0"/>
            </a:endParaRP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atin typeface="Arial" pitchFamily="34" charset="0"/>
                <a:cs typeface="Arial" pitchFamily="34" charset="0"/>
              </a:rPr>
              <a:t>     Smart contracts automatically count and verify votes.</a:t>
            </a: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latin typeface="Arial" pitchFamily="34" charset="0"/>
                <a:cs typeface="Arial" pitchFamily="34" charset="0"/>
              </a:rPr>
              <a:t>6.  Greater Voter Trust</a:t>
            </a:r>
            <a:endParaRPr lang="en-US" sz="1500" dirty="0">
              <a:latin typeface="Arial" pitchFamily="34" charset="0"/>
              <a:cs typeface="Arial" pitchFamily="34" charset="0"/>
            </a:endParaRP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atin typeface="Arial" pitchFamily="34" charset="0"/>
                <a:cs typeface="Arial" pitchFamily="34" charset="0"/>
              </a:rPr>
              <a:t>     Transparent and verifiable election data.</a:t>
            </a: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latin typeface="Arial" pitchFamily="34" charset="0"/>
                <a:cs typeface="Arial" pitchFamily="34" charset="0"/>
              </a:rPr>
              <a:t>7.  Increased Accessibility</a:t>
            </a:r>
            <a:endParaRPr lang="en-US" sz="1500" dirty="0">
              <a:latin typeface="Arial" pitchFamily="34" charset="0"/>
              <a:cs typeface="Arial" pitchFamily="34" charset="0"/>
            </a:endParaRP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atin typeface="Arial" pitchFamily="34" charset="0"/>
                <a:cs typeface="Arial" pitchFamily="34" charset="0"/>
              </a:rPr>
              <a:t>     Enables secure remote voting.</a:t>
            </a: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b="1" dirty="0">
                <a:latin typeface="Arial" pitchFamily="34" charset="0"/>
                <a:cs typeface="Arial" pitchFamily="34" charset="0"/>
              </a:rPr>
              <a:t>8   Cost Reduction</a:t>
            </a:r>
            <a:endParaRPr lang="en-US" sz="1500" dirty="0">
              <a:latin typeface="Arial" pitchFamily="34" charset="0"/>
              <a:cs typeface="Arial" pitchFamily="34" charset="0"/>
            </a:endParaRPr>
          </a:p>
          <a:p>
            <a:pPr defTabSz="980877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latin typeface="Arial" pitchFamily="34" charset="0"/>
                <a:cs typeface="Arial" pitchFamily="34" charset="0"/>
              </a:rPr>
              <a:t>     Reduces expenses related to manpower, ballot printing, physical polling booths, and    transportation.</a:t>
            </a:r>
          </a:p>
        </p:txBody>
      </p:sp>
      <p:sp>
        <p:nvSpPr>
          <p:cNvPr id="4" name="Rectangle 3"/>
          <p:cNvSpPr/>
          <p:nvPr/>
        </p:nvSpPr>
        <p:spPr>
          <a:xfrm>
            <a:off x="5211877" y="276791"/>
            <a:ext cx="2671590" cy="699210"/>
          </a:xfrm>
          <a:prstGeom prst="rect">
            <a:avLst/>
          </a:prstGeom>
        </p:spPr>
        <p:txBody>
          <a:bodyPr wrap="none" lIns="98088" tIns="49044" rIns="98088" bIns="49044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altLang="en-US" sz="2600" i="1" dirty="0">
                <a:solidFill>
                  <a:srgbClr val="00B0F0"/>
                </a:solidFill>
                <a:latin typeface="Arial Black" pitchFamily="34" charset="0"/>
              </a:rPr>
              <a:t>IMPORTANCE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608" y="676435"/>
            <a:ext cx="4484180" cy="2865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608" y="3621442"/>
            <a:ext cx="4484180" cy="2785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6203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5841" y="1188343"/>
            <a:ext cx="7560840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Traditional voting systems lack transparency and citizens cannot verify vote accuracy.</a:t>
            </a:r>
          </a:p>
          <a:p>
            <a:pPr marL="285750" indent="-285750">
              <a:lnSpc>
                <a:spcPct val="250000"/>
              </a:lnSpc>
              <a:buFont typeface="Wingdings" pitchFamily="2" charset="2"/>
              <a:buChar char="q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Centralized databases are vulnerable to hacking and manipulation.</a:t>
            </a:r>
          </a:p>
          <a:p>
            <a:pPr marL="285750" indent="-285750">
              <a:lnSpc>
                <a:spcPct val="250000"/>
              </a:lnSpc>
              <a:buFont typeface="Wingdings" pitchFamily="2" charset="2"/>
              <a:buChar char="q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Manual counting causes delays and increases human error.</a:t>
            </a:r>
          </a:p>
          <a:p>
            <a:pPr marL="285750" indent="-285750">
              <a:lnSpc>
                <a:spcPct val="250000"/>
              </a:lnSpc>
              <a:buFont typeface="Wingdings" pitchFamily="2" charset="2"/>
              <a:buChar char="q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Weak voter verification can lead to duplicate or unauthorized voting.</a:t>
            </a:r>
          </a:p>
          <a:p>
            <a:pPr marL="285750" indent="-285750">
              <a:lnSpc>
                <a:spcPct val="250000"/>
              </a:lnSpc>
              <a:buFont typeface="Wingdings" pitchFamily="2" charset="2"/>
              <a:buChar char="q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Limited accessibility affects remote, elderly, and overseas voters.</a:t>
            </a:r>
          </a:p>
          <a:p>
            <a:pPr marL="285750" indent="-285750">
              <a:lnSpc>
                <a:spcPct val="250000"/>
              </a:lnSpc>
              <a:buFont typeface="Wingdings" pitchFamily="2" charset="2"/>
              <a:buChar char="q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High operational costs make elections expensive.</a:t>
            </a:r>
          </a:p>
          <a:p>
            <a:pPr marL="285750" indent="-285750">
              <a:lnSpc>
                <a:spcPct val="250000"/>
              </a:lnSpc>
              <a:buFont typeface="Wingdings" pitchFamily="2" charset="2"/>
              <a:buChar char="q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No end-to-end auditability, making independent verification difficult.</a:t>
            </a:r>
          </a:p>
          <a:p>
            <a:pPr marL="285750" indent="-285750">
              <a:lnSpc>
                <a:spcPct val="250000"/>
              </a:lnSpc>
              <a:buFont typeface="Wingdings" pitchFamily="2" charset="2"/>
              <a:buChar char="q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Public trust decreases due to poor security and transparency.</a:t>
            </a:r>
          </a:p>
        </p:txBody>
      </p:sp>
      <p:sp>
        <p:nvSpPr>
          <p:cNvPr id="3" name="Rectangle 2"/>
          <p:cNvSpPr/>
          <p:nvPr/>
        </p:nvSpPr>
        <p:spPr>
          <a:xfrm>
            <a:off x="4248249" y="324247"/>
            <a:ext cx="4678717" cy="6717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2800" i="1" dirty="0">
                <a:solidFill>
                  <a:srgbClr val="00B0F0"/>
                </a:solidFill>
                <a:latin typeface="Arial Black" pitchFamily="34" charset="0"/>
              </a:rPr>
              <a:t>PROBLEM STATEMENT</a:t>
            </a:r>
            <a:endParaRPr lang="en-IN" altLang="en-US" sz="2800" i="1" dirty="0">
              <a:solidFill>
                <a:srgbClr val="00B0F0"/>
              </a:solidFill>
              <a:latin typeface="Arial Black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65" y="1764407"/>
            <a:ext cx="4968552" cy="3312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7251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5" y="108223"/>
            <a:ext cx="12748639" cy="7381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1788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52239"/>
            <a:ext cx="12601400" cy="720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2761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920657" y="1188341"/>
            <a:ext cx="482453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/>
              <a:t>Ensure Transparency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smtClean="0"/>
              <a:t>Increase </a:t>
            </a:r>
            <a:r>
              <a:rPr lang="en-US" sz="2400" b="1" dirty="0"/>
              <a:t>Security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smtClean="0"/>
              <a:t>Prevent </a:t>
            </a:r>
            <a:r>
              <a:rPr lang="en-US" sz="2400" b="1" dirty="0"/>
              <a:t>Voter Fraud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smtClean="0"/>
              <a:t>Guarantee </a:t>
            </a:r>
            <a:r>
              <a:rPr lang="en-US" sz="2400" b="1" dirty="0"/>
              <a:t>Data Integrity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smtClean="0"/>
              <a:t>Enhance </a:t>
            </a:r>
            <a:r>
              <a:rPr lang="en-US" sz="2400" b="1" dirty="0"/>
              <a:t>Trust in Elections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smtClean="0"/>
              <a:t>Enable </a:t>
            </a:r>
            <a:r>
              <a:rPr lang="en-US" sz="2400" b="1" dirty="0"/>
              <a:t>Real-Time Vote Counting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smtClean="0"/>
              <a:t>Improve </a:t>
            </a:r>
            <a:r>
              <a:rPr lang="en-US" sz="2400" b="1" dirty="0"/>
              <a:t>Accessibility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smtClean="0"/>
              <a:t>Reduce </a:t>
            </a:r>
            <a:r>
              <a:rPr lang="en-US" sz="2400" b="1" dirty="0"/>
              <a:t>Operational Costs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 smtClean="0"/>
              <a:t>Provide Auditability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/>
              <a:t>Decentralize </a:t>
            </a:r>
            <a:r>
              <a:rPr lang="en-US" sz="2400" b="1" dirty="0" smtClean="0"/>
              <a:t>Control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5198720" y="396255"/>
            <a:ext cx="2478564" cy="6717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en-US" sz="2800" i="1" dirty="0">
                <a:solidFill>
                  <a:srgbClr val="00B0F0"/>
                </a:solidFill>
                <a:latin typeface="Arial Black" pitchFamily="34" charset="0"/>
              </a:rPr>
              <a:t>OBJECTIVE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946" y="1476375"/>
            <a:ext cx="7145338" cy="53442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7979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838435" y="1116335"/>
            <a:ext cx="12218409" cy="61523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Enables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secure digital voting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using </a:t>
            </a:r>
            <a:r>
              <a:rPr kumimoji="0" 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Ethereum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blockchain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technology.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Provides a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tamper-proof, immutable ledger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for recording all votes.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Ensures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transparency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by allowing public verification of votes without exposing voter identity.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Supports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voter authentication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using cryptographic techniques or digital identities.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Allows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real-time vote counting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with automatic tallying via smart contracts.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Facilitates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remote voting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through decentralized applications (</a:t>
            </a:r>
            <a:r>
              <a:rPr kumimoji="0" 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DApps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).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Reduces dependence on centralized authorities, minimizing risks of fraud or manipulation.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Provides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auditable election results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accessible to all stakeholders.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Maintains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anonymity and privacy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using secure encryption methods.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Supports 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scalability and integration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with government e-ID systems or biometric verification (optional).</a:t>
            </a:r>
          </a:p>
        </p:txBody>
      </p:sp>
      <p:sp>
        <p:nvSpPr>
          <p:cNvPr id="3" name="Rectangle 2"/>
          <p:cNvSpPr/>
          <p:nvPr/>
        </p:nvSpPr>
        <p:spPr>
          <a:xfrm>
            <a:off x="4392265" y="412295"/>
            <a:ext cx="4901278" cy="6717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en-US" sz="2800" b="1" i="1" dirty="0">
                <a:solidFill>
                  <a:srgbClr val="00B0F0"/>
                </a:solidFill>
                <a:latin typeface="Arial Black" pitchFamily="34" charset="0"/>
              </a:rPr>
              <a:t>SCOPE OF THE SYSTEM</a:t>
            </a:r>
          </a:p>
        </p:txBody>
      </p:sp>
    </p:spTree>
    <p:extLst>
      <p:ext uri="{BB962C8B-B14F-4D97-AF65-F5344CB8AC3E}">
        <p14:creationId xmlns:p14="http://schemas.microsoft.com/office/powerpoint/2010/main" val="1190631218"/>
      </p:ext>
    </p:extLst>
  </p:cSld>
  <p:clrMapOvr>
    <a:masterClrMapping/>
  </p:clrMapOvr>
</p:sld>
</file>

<file path=ppt/theme/theme1.xml><?xml version="1.0" encoding="utf-8"?>
<a:theme xmlns:a="http://schemas.openxmlformats.org/drawingml/2006/main" name="Composite">
  <a:themeElements>
    <a:clrScheme name="Composite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Composit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mpos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10000"/>
                <a:lumMod val="80000"/>
              </a:schemeClr>
            </a:gs>
            <a:gs pos="79000">
              <a:schemeClr val="phClr">
                <a:tint val="100000"/>
                <a:shade val="90000"/>
                <a:satMod val="105000"/>
                <a:lumMod val="10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1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hade val="100000"/>
                <a:satMod val="100000"/>
                <a:lumMod val="110000"/>
              </a:schemeClr>
            </a:gs>
            <a:gs pos="83000">
              <a:schemeClr val="phClr">
                <a:shade val="75000"/>
                <a:satMod val="200000"/>
              </a:schemeClr>
            </a:gs>
            <a:gs pos="100000">
              <a:schemeClr val="phClr">
                <a:shade val="90000"/>
                <a:satMod val="200000"/>
              </a:schemeClr>
            </a:gs>
          </a:gsLst>
          <a:path path="circle">
            <a:fillToRect l="75000" t="100000" b="3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Composite</Template>
  <TotalTime>587</TotalTime>
  <Words>876</Words>
  <Application>Microsoft Office PowerPoint</Application>
  <PresentationFormat>Custom</PresentationFormat>
  <Paragraphs>156</Paragraphs>
  <Slides>21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Composite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Lucky</dc:creator>
  <cp:lastModifiedBy>Lucky</cp:lastModifiedBy>
  <cp:revision>50</cp:revision>
  <dcterms:created xsi:type="dcterms:W3CDTF">2025-12-12T10:31:50Z</dcterms:created>
  <dcterms:modified xsi:type="dcterms:W3CDTF">2025-12-13T13:48:07Z</dcterms:modified>
</cp:coreProperties>
</file>

<file path=docProps/thumbnail.jpeg>
</file>